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6858000" cx="12192000"/>
  <p:notesSz cx="6858000" cy="9144000"/>
  <p:embeddedFontLst>
    <p:embeddedFont>
      <p:font typeface="Roboto"/>
      <p:regular r:id="rId75"/>
      <p:bold r:id="rId76"/>
      <p:italic r:id="rId77"/>
      <p:boldItalic r:id="rId78"/>
    </p:embeddedFont>
    <p:embeddedFont>
      <p:font typeface="Montserrat"/>
      <p:regular r:id="rId79"/>
      <p:bold r:id="rId80"/>
      <p:italic r:id="rId81"/>
      <p:boldItalic r:id="rId82"/>
    </p:embeddedFont>
    <p:embeddedFont>
      <p:font typeface="Roboto Mono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7" roundtripDataSignature="AMtx7mghfS9FrRZfmv33xO/r6CgEJjWJ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6DB7BC-04C5-4DF7-9EBF-0593D65B585B}">
  <a:tblStyle styleId="{DC6DB7BC-04C5-4DF7-9EBF-0593D65B58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Mono-bold.fntdata"/><Relationship Id="rId83" Type="http://schemas.openxmlformats.org/officeDocument/2006/relationships/font" Target="fonts/RobotoMono-regular.fntdata"/><Relationship Id="rId42" Type="http://schemas.openxmlformats.org/officeDocument/2006/relationships/slide" Target="slides/slide37.xml"/><Relationship Id="rId86" Type="http://schemas.openxmlformats.org/officeDocument/2006/relationships/font" Target="fonts/RobotoMono-boldItalic.fntdata"/><Relationship Id="rId41" Type="http://schemas.openxmlformats.org/officeDocument/2006/relationships/slide" Target="slides/slide36.xml"/><Relationship Id="rId85" Type="http://schemas.openxmlformats.org/officeDocument/2006/relationships/font" Target="fonts/RobotoMono-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customschemas.google.com/relationships/presentationmetadata" Target="meta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ontserrat-bold.fntdata"/><Relationship Id="rId82" Type="http://schemas.openxmlformats.org/officeDocument/2006/relationships/font" Target="fonts/Montserrat-boldItalic.fntdata"/><Relationship Id="rId81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italic.fntdata"/><Relationship Id="rId32" Type="http://schemas.openxmlformats.org/officeDocument/2006/relationships/slide" Target="slides/slide27.xml"/><Relationship Id="rId76" Type="http://schemas.openxmlformats.org/officeDocument/2006/relationships/font" Target="fonts/Roboto-bold.fntdata"/><Relationship Id="rId35" Type="http://schemas.openxmlformats.org/officeDocument/2006/relationships/slide" Target="slides/slide30.xml"/><Relationship Id="rId79" Type="http://schemas.openxmlformats.org/officeDocument/2006/relationships/font" Target="fonts/Montserrat-regular.fntdata"/><Relationship Id="rId34" Type="http://schemas.openxmlformats.org/officeDocument/2006/relationships/slide" Target="slides/slide29.xml"/><Relationship Id="rId78" Type="http://schemas.openxmlformats.org/officeDocument/2006/relationships/font" Target="fonts/Roboto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d37a3bd2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5d37a3bd29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d37a3bd2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35d37a3bd29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d37a3bd2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5d37a3bd29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d37a3bd2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35d37a3bd29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d37a3bd2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35d37a3bd29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d37a3bd2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35d37a3bd29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d37a3bd2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35d37a3bd29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d37a3bd2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5d37a3bd29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d37a3bd2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g35d37a3bd29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d37a3bd2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35d37a3bd29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d37a3bd2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35d37a3bd29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aeff9449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aeff944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aeff9449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aeff944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d37a3bd2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35d37a3bd29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d37a3bd2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35d37a3bd29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d37a3bd2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35d37a3bd29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d37a3bd2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35d37a3bd29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d37a3bd2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35d37a3bd29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aeff9449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35faeff9449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faeff9449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5faeff9449_3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d37a3bd2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35d37a3bd29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d37a3bd2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35d37a3bd29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faeff9449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35faeff9449_3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aeff9449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35faeff9449_3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faeff9449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faeff944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aeff9449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aeff944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d37a3bd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5d37a3bd2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faeff9449_3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faeff944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d37a3bd2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g35d37a3bd29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d37a3bd2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35d37a3bd29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d37a3bd2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35d37a3bd29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d37a3bd2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35d37a3bd29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d37a3bd2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35d37a3bd29_0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d37a3bd2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35d37a3bd29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d37a3bd2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35d37a3bd29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d37a3bd2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35d37a3bd29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faeff9449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g35faeff9449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d37a3bd2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g35d37a3bd2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d37a3bd2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35d37a3bd29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d37a3bd2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35d37a3bd29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d37a3bd2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35d37a3bd29_0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d37a3bd2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g35d37a3bd29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d37a3bd2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g35d37a3bd29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d37a3bd29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g35d37a3bd29_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d37a3bd2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35d37a3bd29_0_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d37a3bd2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35d37a3bd29_0_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aeff9449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35faeff9449_3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faeff9449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g35faeff9449_3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d37a3bd2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35d37a3bd29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faeff9449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g35faeff9449_3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d37a3bd29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35d37a3bd29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d37a3bd2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35d37a3bd29_0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d37a3bd2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35d37a3bd29_0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5d37a3bd2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g35d37a3bd29_0_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faeff9449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35faeff9449_3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faeff9449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" name="Google Shape;490;g35faeff9449_3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d37a3bd2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35d37a3bd29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cd49941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5cd4994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d37a3bd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35d37a3bd29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ppl-ai-file-upload.s3.amazonaws.com/web/direct-files/attachments/69344494/5b0117d6-7928-4c0c-9943-a068581427fb/paste.txt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6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Ver37Tv0RZjMzhoPnkDttsca105K1OPq/view?usp=shar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20348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181"/>
              <a:buFont typeface="Calibri"/>
              <a:buNone/>
            </a:pPr>
            <a:r>
              <a:rPr b="1" lang="en-GB" sz="6111">
                <a:latin typeface="Courier New"/>
                <a:ea typeface="Courier New"/>
                <a:cs typeface="Courier New"/>
                <a:sym typeface="Courier New"/>
              </a:rPr>
              <a:t>NanoProcessor Design and </a:t>
            </a:r>
            <a:r>
              <a:rPr b="1" lang="en-GB" sz="6666">
                <a:latin typeface="Courier New"/>
                <a:ea typeface="Courier New"/>
                <a:cs typeface="Courier New"/>
                <a:sym typeface="Courier New"/>
              </a:rPr>
              <a:t>Implementation</a:t>
            </a:r>
            <a:endParaRPr b="1" sz="6666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181"/>
              <a:buFont typeface="Calibri"/>
              <a:buNone/>
            </a:pPr>
            <a:r>
              <a:t/>
            </a:r>
            <a:endParaRPr sz="6111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400126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Group 01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d37a3bd29_0_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Data Movement</a:t>
            </a:r>
            <a:endParaRPr/>
          </a:p>
        </p:txBody>
      </p:sp>
      <p:pic>
        <p:nvPicPr>
          <p:cNvPr id="147" name="Google Shape;147;g35d37a3bd2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61349"/>
            <a:ext cx="8813800" cy="437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5d37a3bd29_0_105"/>
          <p:cNvSpPr txBox="1"/>
          <p:nvPr/>
        </p:nvSpPr>
        <p:spPr>
          <a:xfrm>
            <a:off x="838200" y="1559900"/>
            <a:ext cx="8385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 system was used</a:t>
            </a:r>
            <a:r>
              <a:rPr lang="en-GB" sz="24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simplify data movement: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d37a3bd29_0_1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Top Module (Original)</a:t>
            </a:r>
            <a:endParaRPr/>
          </a:p>
        </p:txBody>
      </p:sp>
      <p:sp>
        <p:nvSpPr>
          <p:cNvPr id="154" name="Google Shape;154;g35d37a3bd29_0_114"/>
          <p:cNvSpPr txBox="1"/>
          <p:nvPr/>
        </p:nvSpPr>
        <p:spPr>
          <a:xfrm>
            <a:off x="754500" y="1994525"/>
            <a:ext cx="106830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Core Control: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Clock: Synchronizes all operations (fetch, decode, execute).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Reset: Initializes registers and program counter to zero.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Visibility: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Data: Outputs the value of Register 7 (R7) for real-time monitoring.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S_7Seg &amp; Anodes: Drives the 7-segment display to show R7’s value in hexadecimal.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d37a3bd29_0_1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Top Module (Original)</a:t>
            </a:r>
            <a:endParaRPr/>
          </a:p>
        </p:txBody>
      </p:sp>
      <p:sp>
        <p:nvSpPr>
          <p:cNvPr id="160" name="Google Shape;160;g35d37a3bd29_0_148"/>
          <p:cNvSpPr txBox="1"/>
          <p:nvPr/>
        </p:nvSpPr>
        <p:spPr>
          <a:xfrm>
            <a:off x="754500" y="1690825"/>
            <a:ext cx="106830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 Flags: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Overflow: Indicates arithmetic overflow 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Zero : ALU result is zero 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 Hub: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Coordinates the Program Counter, Instruction Decoder, ALU, and Register Bank.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Maps internal register states to external displays for validation.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d37a3bd29_0_1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Top Module (Original)</a:t>
            </a:r>
            <a:endParaRPr/>
          </a:p>
        </p:txBody>
      </p:sp>
      <p:pic>
        <p:nvPicPr>
          <p:cNvPr id="166" name="Google Shape;166;g35d37a3bd29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47225"/>
            <a:ext cx="10918224" cy="3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d37a3bd29_0_1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Top Module (Original)</a:t>
            </a:r>
            <a:endParaRPr/>
          </a:p>
        </p:txBody>
      </p:sp>
      <p:sp>
        <p:nvSpPr>
          <p:cNvPr id="172" name="Google Shape;172;g35d37a3bd29_0_161"/>
          <p:cNvSpPr txBox="1"/>
          <p:nvPr/>
        </p:nvSpPr>
        <p:spPr>
          <a:xfrm>
            <a:off x="838200" y="1848650"/>
            <a:ext cx="30000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Timing Diagram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35d37a3bd29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513475"/>
            <a:ext cx="10721976" cy="3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d37a3bd29_0_1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Top Module (Extended)</a:t>
            </a:r>
            <a:endParaRPr/>
          </a:p>
        </p:txBody>
      </p:sp>
      <p:sp>
        <p:nvSpPr>
          <p:cNvPr id="179" name="Google Shape;179;g35d37a3bd29_0_131"/>
          <p:cNvSpPr txBox="1"/>
          <p:nvPr/>
        </p:nvSpPr>
        <p:spPr>
          <a:xfrm>
            <a:off x="838200" y="2139675"/>
            <a:ext cx="10732500" cy="3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Multi-Register Monitoring: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Data_7: Outputs Register 7 (R7) for primary result display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Data_6: Added output for Register 6 (R6), enabling side-by-side operation observation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Advanced Status Flags: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Comparison Flags: Equal, LessThan, GreaterThan for conditional logic</a:t>
            </a:r>
            <a:endParaRPr sz="212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28"/>
              <a:buFont typeface="Montserrat"/>
              <a:buChar char="●"/>
            </a:pPr>
            <a:r>
              <a:rPr lang="en-GB" sz="21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Backward Compatibility: Retains original Zero and Overflow flags</a:t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d37a3bd29_0_1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Top Module (Extended)</a:t>
            </a:r>
            <a:endParaRPr/>
          </a:p>
        </p:txBody>
      </p:sp>
      <p:pic>
        <p:nvPicPr>
          <p:cNvPr id="185" name="Google Shape;185;g35d37a3bd29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02150"/>
            <a:ext cx="7640425" cy="37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d37a3bd29_0_1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Top Module (Extended)</a:t>
            </a:r>
            <a:endParaRPr/>
          </a:p>
        </p:txBody>
      </p:sp>
      <p:sp>
        <p:nvSpPr>
          <p:cNvPr id="191" name="Google Shape;191;g35d37a3bd29_0_173"/>
          <p:cNvSpPr txBox="1"/>
          <p:nvPr/>
        </p:nvSpPr>
        <p:spPr>
          <a:xfrm>
            <a:off x="838200" y="1848650"/>
            <a:ext cx="30000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Timing Diagram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35d37a3bd29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513475"/>
            <a:ext cx="9574018" cy="37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GB" sz="4800">
                <a:latin typeface="Montserrat"/>
                <a:ea typeface="Montserrat"/>
                <a:cs typeface="Montserrat"/>
                <a:sym typeface="Montserrat"/>
              </a:rPr>
              <a:t>Core </a:t>
            </a:r>
            <a:r>
              <a:rPr b="1" lang="en-GB" sz="4800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sz="6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838200" y="441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ROM</a:t>
            </a:r>
            <a:r>
              <a:rPr lang="en-GB"/>
              <a:t> </a:t>
            </a:r>
            <a:endParaRPr/>
          </a:p>
        </p:txBody>
      </p:sp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838200" y="2005100"/>
            <a:ext cx="10787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Key Features: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8x12-bit Memory: Stores up to 8 instructions (12-bit each) for nano-scale programs.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PC-Driven Addressing: Program Counter (PC) selects instructions via 3-bit addresses (000 to 111).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Role in Pipeline: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Fetch Stage: PC value → ROM address → Outputs 12-bit instruction.</a:t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Objective: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Design a 4-bit processor supporting arithmetic, logical, and control-flow operations.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Extend functionality with bitwise operations (AND/OR/XOR), multiplication, and comparison.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Key Features: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12-bit instruction set with MOVI, ADD, SUB, NEG, JZR, AND, OR, XOR, MUL, and CMP operations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Backward compatibility with original instruction set.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1178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0"/>
              <a:buFont typeface="Roboto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FPGA implementation on Basys 3 board with 7-segment display output</a:t>
            </a:r>
            <a:endParaRPr sz="131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50800" lvl="0" marL="2286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1310">
              <a:solidFill>
                <a:srgbClr val="F8FAFF"/>
              </a:solidFill>
              <a:highlight>
                <a:srgbClr val="292A2D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d37a3bd29_0_18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ROM</a:t>
            </a:r>
            <a:r>
              <a:rPr lang="en-GB"/>
              <a:t> </a:t>
            </a:r>
            <a:endParaRPr/>
          </a:p>
        </p:txBody>
      </p:sp>
      <p:pic>
        <p:nvPicPr>
          <p:cNvPr id="209" name="Google Shape;209;g35d37a3bd29_0_182"/>
          <p:cNvPicPr preferRelativeResize="0"/>
          <p:nvPr/>
        </p:nvPicPr>
        <p:blipFill rotWithShape="1">
          <a:blip r:embed="rId3">
            <a:alphaModFix/>
          </a:blip>
          <a:srcRect b="0" l="1117" r="0" t="0"/>
          <a:stretch/>
        </p:blipFill>
        <p:spPr>
          <a:xfrm>
            <a:off x="931250" y="1608525"/>
            <a:ext cx="10329525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d37a3bd29_0_192"/>
          <p:cNvSpPr txBox="1"/>
          <p:nvPr>
            <p:ph type="title"/>
          </p:nvPr>
        </p:nvSpPr>
        <p:spPr>
          <a:xfrm>
            <a:off x="838200" y="90022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Program Counter &amp; Address Control Logic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35d37a3bd29_0_192"/>
          <p:cNvSpPr txBox="1"/>
          <p:nvPr>
            <p:ph idx="1" type="body"/>
          </p:nvPr>
        </p:nvSpPr>
        <p:spPr>
          <a:xfrm>
            <a:off x="838200" y="22259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3-bit Program Counter (PC):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Function: Tracks current instruction address (0-7).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Update: On slow clock edge, loads PC_Next (from Mux).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Reset: Initializes to 000 on system reset.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3-bit Adder (PC_Adder):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Role: Calculates sequential address (PC_Current + 1).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Example: 010 → 011 (next instruction).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type="title"/>
          </p:nvPr>
        </p:nvSpPr>
        <p:spPr>
          <a:xfrm>
            <a:off x="838200" y="90022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Program Counter &amp; Address Control Logic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0"/>
          <p:cNvSpPr txBox="1"/>
          <p:nvPr>
            <p:ph idx="1" type="body"/>
          </p:nvPr>
        </p:nvSpPr>
        <p:spPr>
          <a:xfrm>
            <a:off x="838200" y="1907775"/>
            <a:ext cx="105156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2-Way 3-bit Mux (Address_Selector):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Inputs: 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Sequential_Address (PC + 1)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Jump_Address (from instruction decoder)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Control : 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Jump_Enable signal selects jump vs. sequential flow.</a:t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d37a3bd29_0_197"/>
          <p:cNvSpPr txBox="1"/>
          <p:nvPr>
            <p:ph type="title"/>
          </p:nvPr>
        </p:nvSpPr>
        <p:spPr>
          <a:xfrm>
            <a:off x="838200" y="90022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Program Counter &amp; Address Control Logic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35d37a3bd29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050" y="2225925"/>
            <a:ext cx="9145101" cy="44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aeff9449_2_0"/>
          <p:cNvSpPr txBox="1"/>
          <p:nvPr>
            <p:ph type="title"/>
          </p:nvPr>
        </p:nvSpPr>
        <p:spPr>
          <a:xfrm>
            <a:off x="838200" y="5937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Slow Clock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faeff9449_2_0"/>
          <p:cNvSpPr txBox="1"/>
          <p:nvPr>
            <p:ph idx="1" type="body"/>
          </p:nvPr>
        </p:nvSpPr>
        <p:spPr>
          <a:xfrm>
            <a:off x="838200" y="2054225"/>
            <a:ext cx="10987500" cy="472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How the Slow Clock works</a:t>
            </a: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Convert high-frequency system clock into a much slower clock signal. ( from 50MHz to 0.5 Hz 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Enable manual debugging and LED visualization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On every rising edge of the input clock, we do count = count +1 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Slow Clock directly give inputs to the program counter and register bank.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Connects to instruction decoder and ALU.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faeff9449_2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Slow Clock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g35faeff9449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86575"/>
            <a:ext cx="8193003" cy="577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d37a3bd29_0_224"/>
          <p:cNvSpPr txBox="1"/>
          <p:nvPr>
            <p:ph type="title"/>
          </p:nvPr>
        </p:nvSpPr>
        <p:spPr>
          <a:xfrm>
            <a:off x="838200" y="90022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Decoder (Original)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35d37a3bd29_0_224"/>
          <p:cNvSpPr txBox="1"/>
          <p:nvPr>
            <p:ph idx="1" type="body"/>
          </p:nvPr>
        </p:nvSpPr>
        <p:spPr>
          <a:xfrm>
            <a:off x="838200" y="2225925"/>
            <a:ext cx="105156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7639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28"/>
              <a:buFont typeface="Montserrat"/>
              <a:buAutoNum type="arabicPeriod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Opcode Extraction: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Bits 11-10: Define operation type (MOVI, ADD, NEG, JZR).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28"/>
              <a:buFont typeface="Montserrat"/>
              <a:buAutoNum type="arabicPeriod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Signal Generation: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Register Control: Reg_Enable, Reg_Select_A/B for operand selection.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ALU Control: Operation_Select (ADD/SUB).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Immediate Handling: Extracts 4-bit constant for MOVI.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Jump Logic: Activates Jump_Enable if register value is zero.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d37a3bd29_0_230"/>
          <p:cNvSpPr txBox="1"/>
          <p:nvPr>
            <p:ph type="title"/>
          </p:nvPr>
        </p:nvSpPr>
        <p:spPr>
          <a:xfrm>
            <a:off x="823075" y="73957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Decoder - (Original)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g35d37a3bd29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50" y="1654025"/>
            <a:ext cx="9315151" cy="49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d37a3bd29_0_236"/>
          <p:cNvSpPr txBox="1"/>
          <p:nvPr>
            <p:ph type="title"/>
          </p:nvPr>
        </p:nvSpPr>
        <p:spPr>
          <a:xfrm>
            <a:off x="838200" y="90022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Decoder (Extended)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35d37a3bd29_0_236"/>
          <p:cNvSpPr txBox="1"/>
          <p:nvPr>
            <p:ph idx="1" type="body"/>
          </p:nvPr>
        </p:nvSpPr>
        <p:spPr>
          <a:xfrm>
            <a:off x="838200" y="2225925"/>
            <a:ext cx="105156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6396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28"/>
              <a:buFont typeface="Montserrat"/>
              <a:buAutoNum type="arabicPeriod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Opcode Extraction: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Bits 11-10: Define operation type (MOVI, ADD, NEG, JZR).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28"/>
              <a:buFont typeface="Montserrat"/>
              <a:buAutoNum type="arabicPeriod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Sub-Opcode Extraction: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Bits 3-0: Specifies ALU operation for ALU_OP </a:t>
            </a: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(ADD/SUB/AND/OR/XOR/MUL/CMP).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000"/>
              </a:spcAft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d37a3bd29_0_242"/>
          <p:cNvSpPr txBox="1"/>
          <p:nvPr>
            <p:ph type="title"/>
          </p:nvPr>
        </p:nvSpPr>
        <p:spPr>
          <a:xfrm>
            <a:off x="838200" y="90022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Decoder (Extended)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g35d37a3bd29_0_242"/>
          <p:cNvPicPr preferRelativeResize="0"/>
          <p:nvPr/>
        </p:nvPicPr>
        <p:blipFill rotWithShape="1">
          <a:blip r:embed="rId3">
            <a:alphaModFix/>
          </a:blip>
          <a:srcRect b="0" l="0" r="2210" t="0"/>
          <a:stretch/>
        </p:blipFill>
        <p:spPr>
          <a:xfrm>
            <a:off x="838200" y="1834050"/>
            <a:ext cx="9279475" cy="47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Set Architecture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Original Instructions Set: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8" name="Google Shape;98;p6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{DC6DB7BC-04C5-4DF7-9EBF-0593D65B585B}</a:tableStyleId>
              </a:tblPr>
              <a:tblGrid>
                <a:gridCol w="2148400"/>
                <a:gridCol w="3534850"/>
                <a:gridCol w="4603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Instruction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Description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Instruction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MOVI R, d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Load immediate d into R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RRR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dddd</a:t>
                      </a:r>
                      <a:endParaRPr b="1" sz="20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 Ra,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 = Ra +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RaRaRa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RbRbRb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NEG R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 = -R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RRR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0000000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JZR R, d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to d if R == 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RRR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ddd</a:t>
                      </a:r>
                      <a:endParaRPr b="1" sz="2000">
                        <a:solidFill>
                          <a:srgbClr val="99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d37a3bd29_0_249"/>
          <p:cNvSpPr txBox="1"/>
          <p:nvPr>
            <p:ph type="title"/>
          </p:nvPr>
        </p:nvSpPr>
        <p:spPr>
          <a:xfrm>
            <a:off x="838200" y="90022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Decoder (Extended)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g35d37a3bd29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914075"/>
            <a:ext cx="9479099" cy="43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faeff9449_3_21"/>
          <p:cNvSpPr txBox="1"/>
          <p:nvPr>
            <p:ph type="title"/>
          </p:nvPr>
        </p:nvSpPr>
        <p:spPr>
          <a:xfrm>
            <a:off x="838200" y="90022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Load Selector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35faeff9449_3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Purpose: 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Chooses between immediate values (for MOVI instructions) and ALU results.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Control Logic: 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Uses a 2-way 4-bit multiplexer (Mux_2way_4bit) governed by the Load_Select signal from the instruction decoder.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aeff9449_3_41"/>
          <p:cNvSpPr txBox="1"/>
          <p:nvPr>
            <p:ph type="title"/>
          </p:nvPr>
        </p:nvSpPr>
        <p:spPr>
          <a:xfrm>
            <a:off x="838200" y="900225"/>
            <a:ext cx="10939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Load Selector</a:t>
            </a:r>
            <a:endParaRPr b="1" sz="135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g35faeff9449_3_41" title="WhatsApp Image 2025-06-03 at 00.52.42_f27297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327" y="1959025"/>
            <a:ext cx="8699347" cy="42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Register Bank</a:t>
            </a:r>
            <a:endParaRPr/>
          </a:p>
        </p:txBody>
      </p:sp>
      <p:sp>
        <p:nvSpPr>
          <p:cNvPr id="287" name="Google Shape;28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Key Components: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28"/>
              <a:buFont typeface="Montserrat"/>
              <a:buAutoNum type="arabicPeriod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3-to-8 Decoder: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Converts 3-bit Reg_En to one-hot enable signals (e.g., "101" → Enable R5).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AutoNum type="arabicPeriod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Register Cells (R1-R7):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Write Logic: Updates only when Reg_Sel[X] = 1 and clock rises.</a:t>
            </a:r>
            <a:endParaRPr sz="2327">
              <a:latin typeface="Montserrat"/>
              <a:ea typeface="Montserrat"/>
              <a:cs typeface="Montserrat"/>
              <a:sym typeface="Montserrat"/>
            </a:endParaRPr>
          </a:p>
          <a:p>
            <a:pPr indent="-37639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28"/>
              <a:buFont typeface="Montserrat"/>
              <a:buChar char="•"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Reset: Asynchronously clears all registers to 0000 (except R0).</a:t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d37a3bd29_0_2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Register Bank</a:t>
            </a:r>
            <a:endParaRPr/>
          </a:p>
        </p:txBody>
      </p:sp>
      <p:sp>
        <p:nvSpPr>
          <p:cNvPr id="293" name="Google Shape;293;g35d37a3bd29_0_2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Operation Flow: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100"/>
              <a:buFont typeface="Montserrat"/>
              <a:buAutoNum type="arabicPeriod"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Write Phase: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•"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Decoder activates target register via Reg_En (e.g., "111" for R7).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•"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Data bus value stored on clock edge.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AutoNum type="arabicPeriod"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Read Phase: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•"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All registers output values continuously (combinational read).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Design Features: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100"/>
              <a:buFont typeface="Montserrat"/>
              <a:buChar char="•"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Simultaneous Access: All register values available via Register_Outputs.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•"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Safety Mechanism: R0 prevents accidental overwrites of zero constant.</a:t>
            </a:r>
            <a:endParaRPr sz="21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d37a3bd29_0_2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Register Bank</a:t>
            </a:r>
            <a:endParaRPr/>
          </a:p>
        </p:txBody>
      </p:sp>
      <p:sp>
        <p:nvSpPr>
          <p:cNvPr id="299" name="Google Shape;299;g35d37a3bd29_0_209"/>
          <p:cNvSpPr txBox="1"/>
          <p:nvPr>
            <p:ph idx="1" type="body"/>
          </p:nvPr>
        </p:nvSpPr>
        <p:spPr>
          <a:xfrm>
            <a:off x="838200" y="1825625"/>
            <a:ext cx="10515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VHDL Implementation:</a:t>
            </a:r>
            <a:endParaRPr sz="2300"/>
          </a:p>
        </p:txBody>
      </p:sp>
      <p:pic>
        <p:nvPicPr>
          <p:cNvPr id="300" name="Google Shape;300;g35d37a3bd29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505125"/>
            <a:ext cx="7336825" cy="40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aeff9449_3_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Register</a:t>
            </a: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 Data Multiplexer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35faeff9449_3_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Function :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The Register Data Multiplexer is an 8-to-1, 4-bit multiplexer that selects and outputs data from one of eight registers (R0–R7) using a 3-bit selection address.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Control Logic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 It enables access to any register for processing operations. Designed using the RegisterFile type, it receives all register outputs simultaneously and chooses one based on the SelectAddress.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aeff9449_3_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Register Data Multiplexer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t/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g35faeff9449_3_59" title="WhatsApp Image 2025-06-03 at 01.02.34_4e60a5a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414" y="1626211"/>
            <a:ext cx="8363174" cy="47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aeff9449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Seven </a:t>
            </a: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Segment</a:t>
            </a: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 Display</a:t>
            </a:r>
            <a:endParaRPr/>
          </a:p>
        </p:txBody>
      </p:sp>
      <p:sp>
        <p:nvSpPr>
          <p:cNvPr id="318" name="Google Shape;318;g35faeff9449_3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Operation: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Converts 4-bit register values (0-15) to 7-segment patterns for FPGA output.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Implementation: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100"/>
              <a:buFont typeface="Montserrat"/>
              <a:buChar char="•"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The lookup table implements a ROM-based approach with a 16-entry array, where each entry contains a 7-bit pattern corresponding to the seven segments of the display</a:t>
            </a:r>
            <a:r>
              <a:rPr lang="en-GB" sz="21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1</a:t>
            </a: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•"/>
            </a:pP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The table covers all possible 4-bit input combinations (0 through 15), mapping them to their hexadecimal display representations.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aeff9449_3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Seven Segment Display</a:t>
            </a:r>
            <a:endParaRPr/>
          </a:p>
        </p:txBody>
      </p:sp>
      <p:pic>
        <p:nvPicPr>
          <p:cNvPr id="324" name="Google Shape;324;g35faeff9449_3_5" title="SevenSegm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203" y="1690828"/>
            <a:ext cx="6393600" cy="48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d37a3bd29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Set Architecture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5d37a3bd29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Set Architecture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5d37a3bd29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Extended</a:t>
            </a:r>
            <a:r>
              <a:rPr lang="en-GB" sz="2327">
                <a:latin typeface="Montserrat"/>
                <a:ea typeface="Montserrat"/>
                <a:cs typeface="Montserrat"/>
                <a:sym typeface="Montserrat"/>
              </a:rPr>
              <a:t> Instructions Set: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6" name="Google Shape;106;g35d37a3bd29_0_15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{DC6DB7BC-04C5-4DF7-9EBF-0593D65B585B}</a:tableStyleId>
              </a:tblPr>
              <a:tblGrid>
                <a:gridCol w="2148400"/>
                <a:gridCol w="3534850"/>
                <a:gridCol w="4603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Instruction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Description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Instruction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SUB Ra,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 = Ra -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RaRaRa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RbRbRb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0001</a:t>
                      </a:r>
                      <a:endParaRPr b="1" sz="2000">
                        <a:solidFill>
                          <a:schemeClr val="accent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AND Ra,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 = Ra &amp;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RaRaRa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RbRbRb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OR Ra,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 = Ra |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RaRaRa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RbRbRb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XOR Ra,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 = Ra ^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RaRaRa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RbRbRb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72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MUL Ra,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0" marB="95250" marR="9525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 = Ra *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RaRaRa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RbRbRb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72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CMP Ra,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0" marB="95250" marR="95250" marL="91425">
                    <a:lnB cap="flat" cmpd="sng" w="7625">
                      <a:solidFill>
                        <a:srgbClr val="52525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Compare Ra and Rb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5250" marB="95250" marR="95250" marL="95250">
                    <a:lnB cap="flat" cmpd="sng" w="7625">
                      <a:solidFill>
                        <a:srgbClr val="52525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 sz="2000">
                          <a:solidFill>
                            <a:schemeClr val="accent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RaRaRa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RbRbRb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-GB" sz="2000">
                          <a:solidFill>
                            <a:schemeClr val="accent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faeff9449_3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Seven Segment Display</a:t>
            </a:r>
            <a:endParaRPr/>
          </a:p>
        </p:txBody>
      </p:sp>
      <p:pic>
        <p:nvPicPr>
          <p:cNvPr id="330" name="Google Shape;330;g35faeff9449_3_15" title="WhatsApp Image 2025-06-02 at 18.01.06_f16683b1.jpg"/>
          <p:cNvPicPr preferRelativeResize="0"/>
          <p:nvPr/>
        </p:nvPicPr>
        <p:blipFill rotWithShape="1">
          <a:blip r:embed="rId3">
            <a:alphaModFix/>
          </a:blip>
          <a:srcRect b="9991" l="0" r="0" t="13209"/>
          <a:stretch/>
        </p:blipFill>
        <p:spPr>
          <a:xfrm>
            <a:off x="923762" y="1690825"/>
            <a:ext cx="7975074" cy="48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d37a3bd29_0_26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GB" sz="4800">
                <a:latin typeface="Montserrat"/>
                <a:ea typeface="Montserrat"/>
                <a:cs typeface="Montserrat"/>
                <a:sym typeface="Montserrat"/>
              </a:rPr>
              <a:t>Arithmetic</a:t>
            </a:r>
            <a:r>
              <a:rPr b="1" lang="en-GB" sz="4800">
                <a:latin typeface="Montserrat"/>
                <a:ea typeface="Montserrat"/>
                <a:cs typeface="Montserrat"/>
                <a:sym typeface="Montserrat"/>
              </a:rPr>
              <a:t> and Logic Unit</a:t>
            </a:r>
            <a:endParaRPr sz="6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d37a3bd29_0_2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_Sub Unit</a:t>
            </a:r>
            <a:endParaRPr/>
          </a:p>
        </p:txBody>
      </p:sp>
      <p:sp>
        <p:nvSpPr>
          <p:cNvPr id="341" name="Google Shape;341;g35d37a3bd29_0_255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Dual-Mode Operation: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52742" lvl="0" marL="9144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Mode_Sel = 0: Addition (A + B)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52742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Mode_Sel = 1: Subtraction (A - B via 2’s complement)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Key Components: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52742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Ripple Carry Adder (RCA_4):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52742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Performs 4-bit addition with carry propagation.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52742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2’s Complement Logic: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52742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XOR gates invert B during subtraction (Modified_B = B XOR Mode_Sel).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8260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Mode_Sel doubles as carry-in (enables +1 for subtraction)</a:t>
            </a:r>
            <a:r>
              <a:rPr lang="en-GB" sz="1200">
                <a:solidFill>
                  <a:srgbClr val="F8FAFF"/>
                </a:solidFill>
                <a:highlight>
                  <a:srgbClr val="292A2D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d37a3bd29_0_2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Add_Sub Unit</a:t>
            </a:r>
            <a:endParaRPr/>
          </a:p>
        </p:txBody>
      </p:sp>
      <p:sp>
        <p:nvSpPr>
          <p:cNvPr id="347" name="Google Shape;347;g35d37a3bd29_0_267"/>
          <p:cNvSpPr txBox="1"/>
          <p:nvPr>
            <p:ph idx="1" type="body"/>
          </p:nvPr>
        </p:nvSpPr>
        <p:spPr>
          <a:xfrm>
            <a:off x="838200" y="1825625"/>
            <a:ext cx="105156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Zero Detection</a:t>
            </a: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g35d37a3bd29_0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19725"/>
            <a:ext cx="11027775" cy="30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d37a3bd29_0_2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Add_Sub Unit</a:t>
            </a:r>
            <a:endParaRPr/>
          </a:p>
        </p:txBody>
      </p:sp>
      <p:sp>
        <p:nvSpPr>
          <p:cNvPr id="354" name="Google Shape;354;g35d37a3bd29_0_273"/>
          <p:cNvSpPr txBox="1"/>
          <p:nvPr>
            <p:ph idx="1" type="body"/>
          </p:nvPr>
        </p:nvSpPr>
        <p:spPr>
          <a:xfrm>
            <a:off x="838200" y="1825625"/>
            <a:ext cx="107505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Overflow</a:t>
            </a: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 Detection: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Addition: Overflow if A and B have same sign ≠ result sign.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Subtraction: Overflow if A and B have different signs ≠ result sign.</a:t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g35d37a3bd29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250" y="3530925"/>
            <a:ext cx="10584275" cy="2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d37a3bd29_0_2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Add_Sub Unit</a:t>
            </a:r>
            <a:endParaRPr/>
          </a:p>
        </p:txBody>
      </p:sp>
      <p:pic>
        <p:nvPicPr>
          <p:cNvPr id="361" name="Google Shape;361;g35d37a3bd29_0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88" y="1690825"/>
            <a:ext cx="10972724" cy="45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d37a3bd29_0_2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Multiplier </a:t>
            </a: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Unit</a:t>
            </a:r>
            <a:endParaRPr/>
          </a:p>
        </p:txBody>
      </p:sp>
      <p:sp>
        <p:nvSpPr>
          <p:cNvPr id="367" name="Google Shape;367;g35d37a3bd29_0_289"/>
          <p:cNvSpPr txBox="1"/>
          <p:nvPr>
            <p:ph idx="1" type="body"/>
          </p:nvPr>
        </p:nvSpPr>
        <p:spPr>
          <a:xfrm>
            <a:off x="838200" y="1825625"/>
            <a:ext cx="107505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8-bit Result Calculation: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Multiplies two 4-bit signed numbers (Input_A, Input_B) into an 8-bit result (Full_Result).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Example: -3 (1101) * 2 (0010) = -6 (11111010) → Lower 4 bits: 1010 (-6 in 4-bit). </a:t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Overflow Detection</a:t>
            </a: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Compares upper 4 bits of Full_Result with sign-extension of lower 4 bits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63696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Sign Extension: Replicates the sign bit (bit 3) of the 4-bit result.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d37a3bd29_0_3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Multiplier Unit</a:t>
            </a:r>
            <a:endParaRPr/>
          </a:p>
        </p:txBody>
      </p:sp>
      <p:sp>
        <p:nvSpPr>
          <p:cNvPr id="373" name="Google Shape;373;g35d37a3bd29_0_315"/>
          <p:cNvSpPr txBox="1"/>
          <p:nvPr>
            <p:ph idx="1" type="body"/>
          </p:nvPr>
        </p:nvSpPr>
        <p:spPr>
          <a:xfrm>
            <a:off x="838200" y="1825625"/>
            <a:ext cx="10750500" cy="4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How this work?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4178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Inputs:</a:t>
            </a:r>
            <a:br>
              <a:rPr lang="en-GB" sz="2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4-bit signed Input_A, Input_B (2's complement)</a:t>
            </a:r>
            <a:br>
              <a:rPr lang="en-GB" sz="2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	Example: </a:t>
            </a:r>
            <a:r>
              <a:rPr lang="en-GB" sz="2300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  <a:t>A = "1100" (−4), B = "0011" (+3)</a:t>
            </a:r>
            <a:br>
              <a:rPr lang="en-GB" sz="2300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300">
              <a:solidFill>
                <a:srgbClr val="18803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17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Multiply:</a:t>
            </a:r>
            <a:br>
              <a:rPr lang="en-GB" sz="2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	Convert to signed, multiply → full 8-bit result</a:t>
            </a:r>
            <a:br>
              <a:rPr lang="en-GB" sz="2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2300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  <a:t>−4 × 3 = −12 → "11110100"</a:t>
            </a:r>
            <a:br>
              <a:rPr lang="en-GB" sz="2300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417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Result Output:</a:t>
            </a:r>
            <a:br>
              <a:rPr lang="en-GB" sz="2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	Output lower 4 bits → </a:t>
            </a:r>
            <a:r>
              <a:rPr lang="en-GB" sz="2300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  <a:t>"0100" (4)</a:t>
            </a:r>
            <a:br>
              <a:rPr lang="en-GB" sz="2300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4178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Overflow Check:</a:t>
            </a:r>
            <a:br>
              <a:rPr lang="en-GB" sz="2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Compare upper 4 bits with sign of lower result</a:t>
            </a:r>
            <a:br>
              <a:rPr lang="en-GB" sz="2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2300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  <a:t>"1111" ≠ "0000" → Overflow = '1'</a:t>
            </a:r>
            <a:br>
              <a:rPr lang="en-GB" sz="2300">
                <a:solidFill>
                  <a:srgbClr val="18803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d37a3bd29_0_2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Multiplier Unit</a:t>
            </a:r>
            <a:endParaRPr/>
          </a:p>
        </p:txBody>
      </p:sp>
      <p:pic>
        <p:nvPicPr>
          <p:cNvPr id="379" name="Google Shape;379;g35d37a3bd29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24000"/>
            <a:ext cx="9701801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faeff9449_3_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Multiplier Unit</a:t>
            </a:r>
            <a:endParaRPr/>
          </a:p>
        </p:txBody>
      </p:sp>
      <p:pic>
        <p:nvPicPr>
          <p:cNvPr id="385" name="Google Shape;385;g35faeff9449_3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44275"/>
            <a:ext cx="96583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d37a3bd29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Encoding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2" name="Google Shape;112;g35d37a3bd29_0_9"/>
          <p:cNvGraphicFramePr/>
          <p:nvPr/>
        </p:nvGraphicFramePr>
        <p:xfrm>
          <a:off x="838200" y="239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{DC6DB7BC-04C5-4DF7-9EBF-0593D65B585B}</a:tableStyleId>
              </a:tblPr>
              <a:tblGrid>
                <a:gridCol w="5143500"/>
                <a:gridCol w="5143500"/>
              </a:tblGrid>
              <a:tr h="60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Instruction Type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 Code 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1985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ALU Operations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1818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NEG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MOVI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JZR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13" name="Google Shape;113;g35d37a3bd29_0_9"/>
          <p:cNvSpPr txBox="1"/>
          <p:nvPr/>
        </p:nvSpPr>
        <p:spPr>
          <a:xfrm>
            <a:off x="838200" y="1563775"/>
            <a:ext cx="116472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2-bit Opcodes</a:t>
            </a: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d37a3bd29_0_3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Multiplier Unit</a:t>
            </a:r>
            <a:endParaRPr/>
          </a:p>
        </p:txBody>
      </p:sp>
      <p:pic>
        <p:nvPicPr>
          <p:cNvPr id="391" name="Google Shape;391;g35d37a3bd29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10525"/>
            <a:ext cx="10606324" cy="47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d37a3bd29_0_30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Comparator</a:t>
            </a: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 Unit</a:t>
            </a:r>
            <a:endParaRPr/>
          </a:p>
        </p:txBody>
      </p:sp>
      <p:sp>
        <p:nvSpPr>
          <p:cNvPr id="397" name="Google Shape;397;g35d37a3bd29_0_304"/>
          <p:cNvSpPr txBox="1"/>
          <p:nvPr>
            <p:ph idx="1" type="body"/>
          </p:nvPr>
        </p:nvSpPr>
        <p:spPr>
          <a:xfrm>
            <a:off x="543150" y="1612425"/>
            <a:ext cx="11105700" cy="4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Purpose 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Compare two 4-bit signed numbers using 2’s complement representation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Generates three comparison flags 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50794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4"/>
              <a:buFont typeface="Montserrat"/>
              <a:buAutoNum type="arabicPeriod"/>
            </a:pPr>
            <a:r>
              <a:rPr lang="en-GB" sz="1924">
                <a:latin typeface="Montserrat"/>
                <a:ea typeface="Montserrat"/>
                <a:cs typeface="Montserrat"/>
                <a:sym typeface="Montserrat"/>
              </a:rPr>
              <a:t>Equal_Flag</a:t>
            </a:r>
            <a:endParaRPr sz="1924">
              <a:latin typeface="Montserrat"/>
              <a:ea typeface="Montserrat"/>
              <a:cs typeface="Montserrat"/>
              <a:sym typeface="Montserrat"/>
            </a:endParaRPr>
          </a:p>
          <a:p>
            <a:pPr indent="-350794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4"/>
              <a:buFont typeface="Montserrat"/>
              <a:buAutoNum type="arabicPeriod"/>
            </a:pPr>
            <a:r>
              <a:rPr lang="en-GB" sz="1924">
                <a:latin typeface="Montserrat"/>
                <a:ea typeface="Montserrat"/>
                <a:cs typeface="Montserrat"/>
                <a:sym typeface="Montserrat"/>
              </a:rPr>
              <a:t>GreaterThan_Flag</a:t>
            </a:r>
            <a:endParaRPr sz="1924">
              <a:latin typeface="Montserrat"/>
              <a:ea typeface="Montserrat"/>
              <a:cs typeface="Montserrat"/>
              <a:sym typeface="Montserrat"/>
            </a:endParaRPr>
          </a:p>
          <a:p>
            <a:pPr indent="-350794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24"/>
              <a:buFont typeface="Montserrat"/>
              <a:buAutoNum type="arabicPeriod"/>
            </a:pPr>
            <a:r>
              <a:rPr lang="en-GB" sz="1924">
                <a:latin typeface="Montserrat"/>
                <a:ea typeface="Montserrat"/>
                <a:cs typeface="Montserrat"/>
                <a:sym typeface="Montserrat"/>
              </a:rPr>
              <a:t>LessThan_Flag</a:t>
            </a:r>
            <a:endParaRPr sz="192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How it works 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If Input_A = Input_B , Equal_Flag = ‘ 1 ’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If Input_A &lt; Input_B , LessTHan_Flag = ‘ 1 ’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If Input_A &gt; Input_B , GreaterThan_Flag = ‘ 1 ‘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d37a3bd29_0_3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Comparator Unit</a:t>
            </a:r>
            <a:endParaRPr/>
          </a:p>
        </p:txBody>
      </p:sp>
      <p:pic>
        <p:nvPicPr>
          <p:cNvPr id="403" name="Google Shape;403;g35d37a3bd29_0_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71075"/>
            <a:ext cx="9488100" cy="50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d37a3bd29_0_3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Comparator Unit</a:t>
            </a:r>
            <a:endParaRPr/>
          </a:p>
        </p:txBody>
      </p:sp>
      <p:pic>
        <p:nvPicPr>
          <p:cNvPr id="409" name="Google Shape;409;g35d37a3bd29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34874"/>
            <a:ext cx="10882250" cy="43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d37a3bd29_0_3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Bitwise Operator</a:t>
            </a: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 Unit</a:t>
            </a:r>
            <a:endParaRPr/>
          </a:p>
        </p:txBody>
      </p:sp>
      <p:sp>
        <p:nvSpPr>
          <p:cNvPr id="415" name="Google Shape;415;g35d37a3bd29_0_321"/>
          <p:cNvSpPr txBox="1"/>
          <p:nvPr>
            <p:ph idx="1" type="body"/>
          </p:nvPr>
        </p:nvSpPr>
        <p:spPr>
          <a:xfrm>
            <a:off x="838200" y="1825625"/>
            <a:ext cx="10750500" cy="4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Core Functionality:</a:t>
            </a:r>
            <a:br>
              <a:rPr lang="en-GB" sz="2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Performs bit-level logic operations between two 4-bit values: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AND: Result = A &amp; B (Bitwise AND)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OR: Result    = A | B   (Bitwise OR)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GB" sz="2300">
                <a:latin typeface="Montserrat"/>
                <a:ea typeface="Montserrat"/>
                <a:cs typeface="Montserrat"/>
                <a:sym typeface="Montserrat"/>
              </a:rPr>
              <a:t>XOR: Result  = A ^ B (Bitwise XOR)</a:t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d37a3bd29_0_3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Bitwise Operator Unit</a:t>
            </a:r>
            <a:endParaRPr/>
          </a:p>
        </p:txBody>
      </p:sp>
      <p:pic>
        <p:nvPicPr>
          <p:cNvPr id="421" name="Google Shape;421;g35d37a3bd29_0_326" title="Screenshot 2025-05-25 2247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25" y="1796200"/>
            <a:ext cx="8698200" cy="37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d37a3bd29_0_3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ALU (Extended)</a:t>
            </a:r>
            <a:endParaRPr/>
          </a:p>
        </p:txBody>
      </p:sp>
      <p:sp>
        <p:nvSpPr>
          <p:cNvPr id="427" name="Google Shape;427;g35d37a3bd29_0_357"/>
          <p:cNvSpPr txBox="1"/>
          <p:nvPr/>
        </p:nvSpPr>
        <p:spPr>
          <a:xfrm>
            <a:off x="1097800" y="1690825"/>
            <a:ext cx="10256100" cy="4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Components: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Adder/Subtractor Unit: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Handles ADD, SUB, and NEG (via 0 - A).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 Control: AddSub_Mode selects add (0) or subtract (1).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Comparator Unit: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Generates Equal, LessThan, GreaterThan flags for CMP.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Multiplier Unit: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Performs 4-bit signed multiplication with overflow detection.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Bitwise Logic Unit: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Executes AND, OR, XOR operations.</a:t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d37a3bd29_0_3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ALU (Extended)</a:t>
            </a:r>
            <a:endParaRPr/>
          </a:p>
        </p:txBody>
      </p:sp>
      <p:sp>
        <p:nvSpPr>
          <p:cNvPr id="433" name="Google Shape;433;g35d37a3bd29_0_396"/>
          <p:cNvSpPr txBox="1"/>
          <p:nvPr/>
        </p:nvSpPr>
        <p:spPr>
          <a:xfrm>
            <a:off x="1097800" y="1690825"/>
            <a:ext cx="102561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Flag Management: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Zero Flag: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Arithmetic/Logic: Checks if result = 0000.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Multiplier: Dedicated zero detection.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Overflow Flag: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Arithmetic: Signed overflow from adder/subtractor.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Multiplier: Overflow from truncated 8-bit result.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Comparison Flags: Direct output from comparator unit.</a:t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8FAFF"/>
              </a:solidFill>
              <a:highlight>
                <a:srgbClr val="292A2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faeff9449_3_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ALU (Extended)</a:t>
            </a:r>
            <a:endParaRPr/>
          </a:p>
        </p:txBody>
      </p:sp>
      <p:pic>
        <p:nvPicPr>
          <p:cNvPr id="439" name="Google Shape;439;g35faeff9449_3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42450"/>
            <a:ext cx="6969907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faeff9449_3_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ALU (Extended)</a:t>
            </a:r>
            <a:endParaRPr/>
          </a:p>
        </p:txBody>
      </p:sp>
      <p:pic>
        <p:nvPicPr>
          <p:cNvPr id="445" name="Google Shape;445;g35faeff9449_3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42450"/>
            <a:ext cx="6969907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d37a3bd29_0_83"/>
          <p:cNvSpPr txBox="1"/>
          <p:nvPr>
            <p:ph type="title"/>
          </p:nvPr>
        </p:nvSpPr>
        <p:spPr>
          <a:xfrm>
            <a:off x="838200" y="2546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Instruction Encoding</a:t>
            </a:r>
            <a:endParaRPr b="1" sz="4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" name="Google Shape;119;g35d37a3bd29_0_83"/>
          <p:cNvGraphicFramePr/>
          <p:nvPr/>
        </p:nvGraphicFramePr>
        <p:xfrm>
          <a:off x="838200" y="196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{DC6DB7BC-04C5-4DF7-9EBF-0593D65B585B}</a:tableStyleId>
              </a:tblPr>
              <a:tblGrid>
                <a:gridCol w="3429000"/>
                <a:gridCol w="3429000"/>
                <a:gridCol w="3429000"/>
              </a:tblGrid>
              <a:tr h="601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ALU Operation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eration Selection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Subop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Code 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1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1818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ADD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1818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1818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0000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SUB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</a:t>
                      </a: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NEG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AND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OR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0011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XOR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MUL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110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0101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CMP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409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0111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20" name="Google Shape;120;g35d37a3bd29_0_83"/>
          <p:cNvSpPr txBox="1"/>
          <p:nvPr/>
        </p:nvSpPr>
        <p:spPr>
          <a:xfrm>
            <a:off x="838200" y="1204850"/>
            <a:ext cx="116472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-bit Sub opcodes: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faeff9449_3_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ALU (Extended)</a:t>
            </a:r>
            <a:endParaRPr/>
          </a:p>
        </p:txBody>
      </p:sp>
      <p:pic>
        <p:nvPicPr>
          <p:cNvPr id="451" name="Google Shape;451;g35faeff9449_3_65"/>
          <p:cNvPicPr preferRelativeResize="0"/>
          <p:nvPr/>
        </p:nvPicPr>
        <p:blipFill rotWithShape="1">
          <a:blip r:embed="rId3">
            <a:alphaModFix/>
          </a:blip>
          <a:srcRect b="0" l="0" r="32623" t="5855"/>
          <a:stretch/>
        </p:blipFill>
        <p:spPr>
          <a:xfrm>
            <a:off x="838200" y="1551575"/>
            <a:ext cx="7520225" cy="45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d37a3bd29_0_3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ALU (Extended)</a:t>
            </a:r>
            <a:endParaRPr/>
          </a:p>
        </p:txBody>
      </p:sp>
      <p:pic>
        <p:nvPicPr>
          <p:cNvPr id="457" name="Google Shape;457;g35d37a3bd29_0_389"/>
          <p:cNvPicPr preferRelativeResize="0"/>
          <p:nvPr/>
        </p:nvPicPr>
        <p:blipFill rotWithShape="1">
          <a:blip r:embed="rId3">
            <a:alphaModFix/>
          </a:blip>
          <a:srcRect b="17857" l="0" r="0" t="0"/>
          <a:stretch/>
        </p:blipFill>
        <p:spPr>
          <a:xfrm>
            <a:off x="838200" y="1864986"/>
            <a:ext cx="10515601" cy="4457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d37a3bd29_0_3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Fundamental Building Blocks</a:t>
            </a:r>
            <a:endParaRPr/>
          </a:p>
        </p:txBody>
      </p:sp>
      <p:sp>
        <p:nvSpPr>
          <p:cNvPr id="463" name="Google Shape;463;g35d37a3bd29_0_371"/>
          <p:cNvSpPr txBox="1"/>
          <p:nvPr/>
        </p:nvSpPr>
        <p:spPr>
          <a:xfrm>
            <a:off x="838200" y="1835975"/>
            <a:ext cx="10515600" cy="4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Multiplexers (Data Selectors)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8-way 4-bit: Selects one of eight 4-bit input buses.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2-way 3-bit: Chooses between two 3-bit data paths.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2-way 4-bit: Routes two 4-bit inputs to a single output.</a:t>
            </a:r>
            <a:b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AutoNum type="arabicPeriod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Adders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Half Adder: Adds 2 bits, outputs Sum and Carry.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Full Adder: Adds 2 inputs + Carry-in, outputs Sum and Carry-out.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3-bit Ripple Carry Adder: Cascades 3 Full Adders for 3-bit arithmetic.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4-bit Ripple Carry Adder: Performs 4-bit addition/subtraction.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d37a3bd29_0_38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Fundamental Building Blocks</a:t>
            </a:r>
            <a:endParaRPr/>
          </a:p>
        </p:txBody>
      </p:sp>
      <p:sp>
        <p:nvSpPr>
          <p:cNvPr id="469" name="Google Shape;469;g35d37a3bd29_0_380"/>
          <p:cNvSpPr txBox="1"/>
          <p:nvPr/>
        </p:nvSpPr>
        <p:spPr>
          <a:xfrm>
            <a:off x="838200" y="1835975"/>
            <a:ext cx="10782300" cy="3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Decoders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2-to-4 Decoder: Converts 2-bit input to 4 one-hot outputs (1-of-4).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3-to-8 Decoder: Maps 3-bit input to 8 enable signals (1-of-8).</a:t>
            </a:r>
            <a:b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4-bit Register: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Stores 4-bit data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○"/>
            </a:pPr>
            <a:r>
              <a:rPr lang="en-GB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Write/read synchronized with clock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FPGA Pin Mappings (Original)</a:t>
            </a:r>
            <a:endParaRPr/>
          </a:p>
        </p:txBody>
      </p:sp>
      <p:pic>
        <p:nvPicPr>
          <p:cNvPr id="475" name="Google Shape;475;p17" title="WhatsApp Image 2025-05-25 at 23.41.00_6765ec6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850" y="1536925"/>
            <a:ext cx="7504950" cy="51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d37a3bd29_0_40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FPGA Pin Mappings (Extended)</a:t>
            </a:r>
            <a:endParaRPr/>
          </a:p>
        </p:txBody>
      </p:sp>
      <p:pic>
        <p:nvPicPr>
          <p:cNvPr id="481" name="Google Shape;481;g35d37a3bd29_0_403" title="WhatsApp Image 2025-05-25 at 23.47.34_2ad7265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438" y="1517025"/>
            <a:ext cx="7073126" cy="50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faeff9449_3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Resource Utilization (Original)</a:t>
            </a:r>
            <a:endParaRPr/>
          </a:p>
        </p:txBody>
      </p:sp>
      <p:pic>
        <p:nvPicPr>
          <p:cNvPr id="487" name="Google Shape;487;g35faeff9449_3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150" y="1472525"/>
            <a:ext cx="8289701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faeff9449_3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Resource Utilization (Extended)</a:t>
            </a:r>
            <a:endParaRPr/>
          </a:p>
        </p:txBody>
      </p:sp>
      <p:pic>
        <p:nvPicPr>
          <p:cNvPr id="493" name="Google Shape;493;g35faeff9449_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850" y="1460000"/>
            <a:ext cx="8232049" cy="50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5d37a3bd29_0_4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/>
          </a:p>
        </p:txBody>
      </p:sp>
      <p:sp>
        <p:nvSpPr>
          <p:cNvPr id="499" name="Google Shape;499;g35d37a3bd29_0_425"/>
          <p:cNvSpPr txBox="1"/>
          <p:nvPr/>
        </p:nvSpPr>
        <p:spPr>
          <a:xfrm>
            <a:off x="838200" y="2040600"/>
            <a:ext cx="101913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Achievements: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4-bit Processor: Executes 8+ instructions (arithmetic, logic, control flow).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Extended Functionality: Added AND/OR/XOR, multiplication, comparisons.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FPGA Validation: Tested on BASYS3 with real-time 7-segment display output.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Learnings: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Modular Design: Isolated components (ALU, ROM, Decoder) for scalability.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Signed Arithmetic: Mastered two’s complement &amp; overflow detection.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GB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 Collaboration: Streamlined VHDL development &amp; testing.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cd49941e8_0_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GB" sz="6000">
                <a:latin typeface="Courier New"/>
                <a:ea typeface="Courier New"/>
                <a:cs typeface="Courier New"/>
                <a:sym typeface="Courier New"/>
              </a:rPr>
              <a:t>Thank You !</a:t>
            </a:r>
            <a:endParaRPr sz="7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Assembly Program and Machine Code</a:t>
            </a:r>
            <a:endParaRPr/>
          </a:p>
        </p:txBody>
      </p:sp>
      <p:sp>
        <p:nvSpPr>
          <p:cNvPr id="126" name="Google Shape;126;p7"/>
          <p:cNvSpPr txBox="1"/>
          <p:nvPr>
            <p:ph idx="1" type="body"/>
          </p:nvPr>
        </p:nvSpPr>
        <p:spPr>
          <a:xfrm>
            <a:off x="838200" y="24468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D9726"/>
              </a:buClr>
              <a:buSzPts val="1600"/>
              <a:buNone/>
            </a:pP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  "101110000011"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 --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MOVI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R7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   </a:t>
            </a:r>
            <a:r>
              <a:rPr lang="en-GB" sz="1800">
                <a:solidFill>
                  <a:srgbClr val="878573"/>
                </a:solidFill>
                <a:latin typeface="Consolas"/>
                <a:ea typeface="Consolas"/>
                <a:cs typeface="Consolas"/>
                <a:sym typeface="Consolas"/>
              </a:rPr>
              <a:t>; Load value 3 into R7 (loop counter)</a:t>
            </a:r>
            <a:br>
              <a:rPr lang="en-GB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"100010000001"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 --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MOVI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R1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   </a:t>
            </a:r>
            <a:r>
              <a:rPr lang="en-GB" sz="1800">
                <a:solidFill>
                  <a:srgbClr val="878573"/>
                </a:solidFill>
                <a:latin typeface="Consolas"/>
                <a:ea typeface="Consolas"/>
                <a:cs typeface="Consolas"/>
                <a:sym typeface="Consolas"/>
              </a:rPr>
              <a:t>; Load immediate value 1 into R1</a:t>
            </a:r>
            <a:br>
              <a:rPr lang="en-GB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"010010000000"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 --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NEG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R1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    </a:t>
            </a:r>
            <a:r>
              <a:rPr lang="en-GB" sz="1800">
                <a:solidFill>
                  <a:srgbClr val="878573"/>
                </a:solidFill>
                <a:latin typeface="Consolas"/>
                <a:ea typeface="Consolas"/>
                <a:cs typeface="Consolas"/>
                <a:sym typeface="Consolas"/>
              </a:rPr>
              <a:t>; Negate R1 to get -1</a:t>
            </a:r>
            <a:br>
              <a:rPr lang="en-GB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"100100000011"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 --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MOVI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R2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   </a:t>
            </a:r>
            <a:r>
              <a:rPr lang="en-GB" sz="1800">
                <a:solidFill>
                  <a:srgbClr val="878573"/>
                </a:solidFill>
                <a:latin typeface="Consolas"/>
                <a:ea typeface="Consolas"/>
                <a:cs typeface="Consolas"/>
                <a:sym typeface="Consolas"/>
              </a:rPr>
              <a:t>; Load immediate value 3 into R2 (initial value)</a:t>
            </a:r>
            <a:br>
              <a:rPr lang="en-GB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"001110010000"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 --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R7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R1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GB" sz="1800">
                <a:solidFill>
                  <a:srgbClr val="878573"/>
                </a:solidFill>
                <a:latin typeface="Consolas"/>
                <a:ea typeface="Consolas"/>
                <a:cs typeface="Consolas"/>
                <a:sym typeface="Consolas"/>
              </a:rPr>
              <a:t>; Subtract 1 from R2 (Adding negated value)</a:t>
            </a:r>
            <a:br>
              <a:rPr lang="en-GB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"001110100000"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 --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R7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R2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GB" sz="1800">
                <a:solidFill>
                  <a:srgbClr val="878573"/>
                </a:solidFill>
                <a:latin typeface="Consolas"/>
                <a:ea typeface="Consolas"/>
                <a:cs typeface="Consolas"/>
                <a:sym typeface="Consolas"/>
              </a:rPr>
              <a:t>; Add R2 to accumulator in R7</a:t>
            </a:r>
            <a:br>
              <a:rPr lang="en-GB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"110100000110"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 --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JZR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R2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  </a:t>
            </a:r>
            <a:r>
              <a:rPr lang="en-GB" sz="1800">
                <a:solidFill>
                  <a:srgbClr val="878573"/>
                </a:solidFill>
                <a:latin typeface="Consolas"/>
                <a:ea typeface="Consolas"/>
                <a:cs typeface="Consolas"/>
                <a:sym typeface="Consolas"/>
              </a:rPr>
              <a:t>; Jump to address 6 if R2 is zero</a:t>
            </a:r>
            <a:br>
              <a:rPr lang="en-GB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"110000000100"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  --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JZR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R0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800">
                <a:solidFill>
                  <a:srgbClr val="929181"/>
                </a:solidFill>
                <a:latin typeface="Consolas"/>
                <a:ea typeface="Consolas"/>
                <a:cs typeface="Consolas"/>
                <a:sym typeface="Consolas"/>
              </a:rPr>
              <a:t>   </a:t>
            </a:r>
            <a:r>
              <a:rPr lang="en-GB" sz="1800">
                <a:solidFill>
                  <a:srgbClr val="878573"/>
                </a:solidFill>
                <a:latin typeface="Consolas"/>
                <a:ea typeface="Consolas"/>
                <a:cs typeface="Consolas"/>
                <a:sym typeface="Consolas"/>
              </a:rPr>
              <a:t>; Jump to address 4 if R0 is zero (always true)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GB"/>
            </a:b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27" name="Google Shape;127;p7"/>
          <p:cNvSpPr txBox="1"/>
          <p:nvPr/>
        </p:nvSpPr>
        <p:spPr>
          <a:xfrm>
            <a:off x="990050" y="1995050"/>
            <a:ext cx="105156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Original Version</a:t>
            </a: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d37a3bd29_0_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777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Assembly Program and Machine Code</a:t>
            </a:r>
            <a:endParaRPr/>
          </a:p>
        </p:txBody>
      </p:sp>
      <p:sp>
        <p:nvSpPr>
          <p:cNvPr id="133" name="Google Shape;133;g35d37a3bd29_0_96"/>
          <p:cNvSpPr txBox="1"/>
          <p:nvPr>
            <p:ph idx="1" type="body"/>
          </p:nvPr>
        </p:nvSpPr>
        <p:spPr>
          <a:xfrm>
            <a:off x="838200" y="24468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7D9726"/>
              </a:buClr>
              <a:buSzPts val="1600"/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101110000101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", -- 0: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MOVI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R7,5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 ; R7 ← 5 (0101)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101100000011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", -- 1: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MOVI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R6,3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 ; R6 ← 3 (0011)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001111100000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", -- 2: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R7,R6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 ; R7 ← R7 + R6 = 8  (1000)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001101110001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", -- 3: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SUB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R6,R7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 ; R6 ← R6 - R7 = -5 (1011)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001111100101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", -- 4: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MUL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R7,R6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 ; R7 ← R7 * R6 = 8 (with overflow)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001101110011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", -- 5: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R6,R7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  ; R6 ← R6 OR R7 = 11 OR 8 = 11 (1011)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001111100100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", -- 6: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XOR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R7,R6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 ; R7 ← R7 XOR R6 = 8 XOR 11 = 3 (0011)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800">
                <a:solidFill>
                  <a:srgbClr val="7D9726"/>
                </a:solidFill>
                <a:latin typeface="Consolas"/>
                <a:ea typeface="Consolas"/>
                <a:cs typeface="Consolas"/>
                <a:sym typeface="Consolas"/>
              </a:rPr>
              <a:t>001111000111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"  -- 7: </a:t>
            </a:r>
            <a:r>
              <a:rPr lang="en-GB" sz="1800">
                <a:solidFill>
                  <a:srgbClr val="5F9182"/>
                </a:solidFill>
                <a:latin typeface="Consolas"/>
                <a:ea typeface="Consolas"/>
                <a:cs typeface="Consolas"/>
                <a:sym typeface="Consolas"/>
              </a:rPr>
              <a:t>CMP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AE7313"/>
                </a:solidFill>
                <a:latin typeface="Consolas"/>
                <a:ea typeface="Consolas"/>
                <a:cs typeface="Consolas"/>
                <a:sym typeface="Consolas"/>
              </a:rPr>
              <a:t>R7,R6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 ; Compare R7(3) with R6(11): GT=1</a:t>
            </a:r>
            <a:endParaRPr sz="1800">
              <a:solidFill>
                <a:srgbClr val="7D972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GB"/>
            </a:b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34" name="Google Shape;134;g35d37a3bd29_0_96"/>
          <p:cNvSpPr txBox="1"/>
          <p:nvPr/>
        </p:nvSpPr>
        <p:spPr>
          <a:xfrm>
            <a:off x="990050" y="1995050"/>
            <a:ext cx="105156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Extended </a:t>
            </a:r>
            <a:r>
              <a:rPr lang="en-GB" sz="232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 sz="4500">
                <a:latin typeface="Montserrat"/>
                <a:ea typeface="Montserrat"/>
                <a:cs typeface="Montserrat"/>
                <a:sym typeface="Montserrat"/>
              </a:rPr>
              <a:t>System Overview</a:t>
            </a:r>
            <a:endParaRPr/>
          </a:p>
        </p:txBody>
      </p:sp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838200" y="2294975"/>
            <a:ext cx="5528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Core Components:</a:t>
            </a:r>
            <a:endParaRPr sz="2427">
              <a:latin typeface="Montserrat"/>
              <a:ea typeface="Montserrat"/>
              <a:cs typeface="Montserrat"/>
              <a:sym typeface="Montserrat"/>
            </a:endParaRPr>
          </a:p>
          <a:p>
            <a:pPr indent="-38274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28"/>
              <a:buFont typeface="Montserrat"/>
              <a:buChar char="•"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Program ROM </a:t>
            </a:r>
            <a:endParaRPr sz="2427">
              <a:latin typeface="Montserrat"/>
              <a:ea typeface="Montserrat"/>
              <a:cs typeface="Montserrat"/>
              <a:sym typeface="Montserrat"/>
            </a:endParaRPr>
          </a:p>
          <a:p>
            <a:pPr indent="-38274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28"/>
              <a:buFont typeface="Montserrat"/>
              <a:buChar char="•"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Program Counter  + 3-bit Adder</a:t>
            </a:r>
            <a:endParaRPr sz="2427">
              <a:latin typeface="Montserrat"/>
              <a:ea typeface="Montserrat"/>
              <a:cs typeface="Montserrat"/>
              <a:sym typeface="Montserrat"/>
            </a:endParaRPr>
          </a:p>
          <a:p>
            <a:pPr indent="-38274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28"/>
              <a:buFont typeface="Montserrat"/>
              <a:buChar char="•"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Instruction Decoder</a:t>
            </a:r>
            <a:endParaRPr sz="2427">
              <a:latin typeface="Montserrat"/>
              <a:ea typeface="Montserrat"/>
              <a:cs typeface="Montserrat"/>
              <a:sym typeface="Montserrat"/>
            </a:endParaRPr>
          </a:p>
          <a:p>
            <a:pPr indent="-38274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28"/>
              <a:buFont typeface="Montserrat"/>
              <a:buChar char="•"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Register Bank </a:t>
            </a:r>
            <a:endParaRPr sz="2427">
              <a:latin typeface="Montserrat"/>
              <a:ea typeface="Montserrat"/>
              <a:cs typeface="Montserrat"/>
              <a:sym typeface="Montserrat"/>
            </a:endParaRPr>
          </a:p>
          <a:p>
            <a:pPr indent="-38274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28"/>
              <a:buFont typeface="Montserrat"/>
              <a:buChar char="•"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Adder/Subtractor Unit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High Level Diagram</a:t>
            </a:r>
            <a:r>
              <a:rPr lang="en-GB" sz="5000"/>
              <a:t> </a:t>
            </a:r>
            <a:endParaRPr sz="5000"/>
          </a:p>
        </p:txBody>
      </p:sp>
      <p:sp>
        <p:nvSpPr>
          <p:cNvPr id="141" name="Google Shape;141;p4"/>
          <p:cNvSpPr txBox="1"/>
          <p:nvPr>
            <p:ph idx="1" type="body"/>
          </p:nvPr>
        </p:nvSpPr>
        <p:spPr>
          <a:xfrm>
            <a:off x="6967875" y="2294975"/>
            <a:ext cx="5528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Additional </a:t>
            </a: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Components:</a:t>
            </a:r>
            <a:endParaRPr sz="2427">
              <a:latin typeface="Montserrat"/>
              <a:ea typeface="Montserrat"/>
              <a:cs typeface="Montserrat"/>
              <a:sym typeface="Montserrat"/>
            </a:endParaRPr>
          </a:p>
          <a:p>
            <a:pPr indent="-38274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28"/>
              <a:buFont typeface="Montserrat"/>
              <a:buChar char="•"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Comparator</a:t>
            </a:r>
            <a:endParaRPr sz="2427">
              <a:latin typeface="Montserrat"/>
              <a:ea typeface="Montserrat"/>
              <a:cs typeface="Montserrat"/>
              <a:sym typeface="Montserrat"/>
            </a:endParaRPr>
          </a:p>
          <a:p>
            <a:pPr indent="-38274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28"/>
              <a:buFont typeface="Montserrat"/>
              <a:buChar char="•"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Multiplier</a:t>
            </a:r>
            <a:endParaRPr sz="2427">
              <a:latin typeface="Montserrat"/>
              <a:ea typeface="Montserrat"/>
              <a:cs typeface="Montserrat"/>
              <a:sym typeface="Montserrat"/>
            </a:endParaRPr>
          </a:p>
          <a:p>
            <a:pPr indent="-38274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28"/>
              <a:buFont typeface="Montserrat"/>
              <a:buChar char="•"/>
            </a:pP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Bitwise </a:t>
            </a:r>
            <a:r>
              <a:rPr lang="en-GB" sz="2427">
                <a:latin typeface="Montserrat"/>
                <a:ea typeface="Montserrat"/>
                <a:cs typeface="Montserrat"/>
                <a:sym typeface="Montserrat"/>
              </a:rPr>
              <a:t>Operator</a:t>
            </a:r>
            <a:endParaRPr sz="2427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5000"/>
              <a:t> 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2025-05-23T17:00:12Z</dcterms:created>
</cp:coreProperties>
</file>